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740F2-B6F7-4220-BB3F-B09CB56C5A97}" v="98" dt="2025-02-09T15:37:36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custSel modSld">
      <pc:chgData name="Fares Makki" userId="d0c14dd2-ce13-49c4-820b-c6a5e60d5a8d" providerId="ADAL" clId="{190E5BF9-DA56-4E89-A802-847FC911DCEB}" dt="2025-12-03T07:09:29.839" v="2" actId="27636"/>
      <pc:docMkLst>
        <pc:docMk/>
      </pc:docMkLst>
      <pc:sldChg chg="modSp mod">
        <pc:chgData name="Fares Makki" userId="d0c14dd2-ce13-49c4-820b-c6a5e60d5a8d" providerId="ADAL" clId="{190E5BF9-DA56-4E89-A802-847FC911DCEB}" dt="2025-12-03T07:09:29.839" v="2" actId="27636"/>
        <pc:sldMkLst>
          <pc:docMk/>
          <pc:sldMk cId="2219973601" sldId="260"/>
        </pc:sldMkLst>
        <pc:spChg chg="mod">
          <ac:chgData name="Fares Makki" userId="d0c14dd2-ce13-49c4-820b-c6a5e60d5a8d" providerId="ADAL" clId="{190E5BF9-DA56-4E89-A802-847FC911DCEB}" dt="2025-12-03T07:09:29.839" v="2" actId="27636"/>
          <ac:spMkLst>
            <pc:docMk/>
            <pc:sldMk cId="2219973601" sldId="260"/>
            <ac:spMk id="3" creationId="{AF7D769F-A5D6-2615-D5AA-7AFDCC85AF3D}"/>
          </ac:spMkLst>
        </pc:spChg>
      </pc:sldChg>
    </pc:docChg>
  </pc:docChgLst>
  <pc:docChgLst>
    <pc:chgData name="Fares Makki" userId="d0c14dd2-ce13-49c4-820b-c6a5e60d5a8d" providerId="ADAL" clId="{61F740F2-B6F7-4220-BB3F-B09CB56C5A97}"/>
    <pc:docChg chg="undo redo custSel addSld delSld modSld sldOrd">
      <pc:chgData name="Fares Makki" userId="d0c14dd2-ce13-49c4-820b-c6a5e60d5a8d" providerId="ADAL" clId="{61F740F2-B6F7-4220-BB3F-B09CB56C5A97}" dt="2025-02-09T16:09:45.777" v="3154" actId="20577"/>
      <pc:docMkLst>
        <pc:docMk/>
      </pc:docMkLst>
      <pc:sldChg chg="modSp mod">
        <pc:chgData name="Fares Makki" userId="d0c14dd2-ce13-49c4-820b-c6a5e60d5a8d" providerId="ADAL" clId="{61F740F2-B6F7-4220-BB3F-B09CB56C5A97}" dt="2025-02-09T15:24:31.301" v="3090" actId="20577"/>
        <pc:sldMkLst>
          <pc:docMk/>
          <pc:sldMk cId="1072494256" sldId="257"/>
        </pc:sldMkLst>
      </pc:sldChg>
      <pc:sldChg chg="addSp modSp new mod modAnim">
        <pc:chgData name="Fares Makki" userId="d0c14dd2-ce13-49c4-820b-c6a5e60d5a8d" providerId="ADAL" clId="{61F740F2-B6F7-4220-BB3F-B09CB56C5A97}" dt="2025-02-09T14:25:00.101" v="701"/>
        <pc:sldMkLst>
          <pc:docMk/>
          <pc:sldMk cId="1140289858" sldId="258"/>
        </pc:sldMkLst>
      </pc:sldChg>
      <pc:sldChg chg="addSp delSp modSp new del mod chgLayout">
        <pc:chgData name="Fares Makki" userId="d0c14dd2-ce13-49c4-820b-c6a5e60d5a8d" providerId="ADAL" clId="{61F740F2-B6F7-4220-BB3F-B09CB56C5A97}" dt="2025-02-09T14:40:18.059" v="748" actId="47"/>
        <pc:sldMkLst>
          <pc:docMk/>
          <pc:sldMk cId="3831151523" sldId="259"/>
        </pc:sldMkLst>
      </pc:sldChg>
      <pc:sldChg chg="addSp modSp new mod modAnim">
        <pc:chgData name="Fares Makki" userId="d0c14dd2-ce13-49c4-820b-c6a5e60d5a8d" providerId="ADAL" clId="{61F740F2-B6F7-4220-BB3F-B09CB56C5A97}" dt="2025-02-09T14:45:39.146" v="1387"/>
        <pc:sldMkLst>
          <pc:docMk/>
          <pc:sldMk cId="2219973601" sldId="260"/>
        </pc:sldMkLst>
      </pc:sldChg>
      <pc:sldChg chg="modSp new mod modAnim">
        <pc:chgData name="Fares Makki" userId="d0c14dd2-ce13-49c4-820b-c6a5e60d5a8d" providerId="ADAL" clId="{61F740F2-B6F7-4220-BB3F-B09CB56C5A97}" dt="2025-02-09T14:52:18.064" v="1937"/>
        <pc:sldMkLst>
          <pc:docMk/>
          <pc:sldMk cId="3881221236" sldId="261"/>
        </pc:sldMkLst>
      </pc:sldChg>
      <pc:sldChg chg="addSp delSp modSp new mod">
        <pc:chgData name="Fares Makki" userId="d0c14dd2-ce13-49c4-820b-c6a5e60d5a8d" providerId="ADAL" clId="{61F740F2-B6F7-4220-BB3F-B09CB56C5A97}" dt="2025-02-09T15:03:55.877" v="2316" actId="14100"/>
        <pc:sldMkLst>
          <pc:docMk/>
          <pc:sldMk cId="2757101792" sldId="262"/>
        </pc:sldMkLst>
      </pc:sldChg>
      <pc:sldChg chg="addSp modSp new mod modNotesTx">
        <pc:chgData name="Fares Makki" userId="d0c14dd2-ce13-49c4-820b-c6a5e60d5a8d" providerId="ADAL" clId="{61F740F2-B6F7-4220-BB3F-B09CB56C5A97}" dt="2025-02-09T15:07:49.911" v="2482" actId="20577"/>
        <pc:sldMkLst>
          <pc:docMk/>
          <pc:sldMk cId="1057140097" sldId="263"/>
        </pc:sldMkLst>
      </pc:sldChg>
      <pc:sldChg chg="addSp modSp new mod modAnim modNotesTx">
        <pc:chgData name="Fares Makki" userId="d0c14dd2-ce13-49c4-820b-c6a5e60d5a8d" providerId="ADAL" clId="{61F740F2-B6F7-4220-BB3F-B09CB56C5A97}" dt="2025-02-09T16:09:45.777" v="3154" actId="20577"/>
        <pc:sldMkLst>
          <pc:docMk/>
          <pc:sldMk cId="3627984915" sldId="264"/>
        </pc:sldMkLst>
      </pc:sldChg>
      <pc:sldChg chg="addSp delSp modSp new mod ord">
        <pc:chgData name="Fares Makki" userId="d0c14dd2-ce13-49c4-820b-c6a5e60d5a8d" providerId="ADAL" clId="{61F740F2-B6F7-4220-BB3F-B09CB56C5A97}" dt="2025-02-09T15:37:36.916" v="3101" actId="1076"/>
        <pc:sldMkLst>
          <pc:docMk/>
          <pc:sldMk cId="1620950500" sldId="265"/>
        </pc:sldMkLst>
      </pc:sldChg>
      <pc:sldChg chg="new del">
        <pc:chgData name="Fares Makki" userId="d0c14dd2-ce13-49c4-820b-c6a5e60d5a8d" providerId="ADAL" clId="{61F740F2-B6F7-4220-BB3F-B09CB56C5A97}" dt="2025-02-09T16:05:45.419" v="3102" actId="47"/>
        <pc:sldMkLst>
          <pc:docMk/>
          <pc:sldMk cId="1669670741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325A-3766-42BF-B4C9-E322A0D3910B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9F3B-42AD-46DA-85AE-6912BF04B9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35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Torsk i Östersjön parar sig på sommaren till skillnad från torsk från Västkusten som parar sig under vårvintern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9F3B-42AD-46DA-85AE-6912BF04B95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2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Placentials</a:t>
            </a:r>
            <a:r>
              <a:rPr lang="sv-SE" dirty="0"/>
              <a:t> (moderkaksdjur) </a:t>
            </a:r>
          </a:p>
          <a:p>
            <a:r>
              <a:rPr lang="sv-SE" dirty="0" err="1"/>
              <a:t>Marsupials</a:t>
            </a:r>
            <a:r>
              <a:rPr lang="sv-SE" dirty="0"/>
              <a:t> (pungdjur)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9F3B-42AD-46DA-85AE-6912BF04B95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40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E9587A-9776-BF7B-1880-A14944CBC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F7DBBD-CA7F-A0F4-5A0C-E37BDFD53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78B4B9-7D3D-2FC3-091B-12A25AFF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96ABCE-D233-7A58-3222-06757643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FDFFE-50B9-21C3-D46C-B021607F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95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759847-0EA9-D7BB-3405-E6AA0FE3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69C5065-4E9A-702C-1255-EF743CCC5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277D65-A640-FBB2-A298-5A2230EC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9D036D-91A0-1A9E-399E-4C36A48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94CE21-5D85-9856-1E78-67D3C8A4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1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0922A4C-27A6-70CF-4CDE-0BFE5B18F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57DBEB5-A16A-152A-450C-E53ED0630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364A1D-F485-3345-3255-D49F42BB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BC5740-5348-FAD1-BDC7-06D75636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EF2B64-CCAC-9CB5-0F2E-51AF6121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13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025AE0-B11F-C88D-A535-A078F2B5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CA353-5849-442D-86B4-80CE87DE4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EE6D6D-01F9-ADBF-2593-1015689A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377EE-9AD7-7E4B-A280-086433BC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900F19-08A3-6CF4-1D7E-18C85E95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3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0C656C-59D0-5663-9789-A78FE37C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E56C09-8C9A-300D-F016-458D4D078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DD6029-6CC6-B45D-BA1F-151053CC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AF4F41-0C5C-0E62-C629-802F6DD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3741B3-72EA-0071-6195-85FF6AF5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53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E3118E-FEBD-A731-9473-439728D9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F22963-7710-82A6-05B6-5E041ED09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2797AB-606F-C1E3-9CCA-6E12834A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C6BEC2-5204-73B3-B537-C07050F4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C6B0909-E093-0D8A-0EB1-D48D875C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CC75CFB-A791-5B8F-93E6-424A857E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06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14127C-A63B-5DAC-E637-5183CC5D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3C8554-E7F1-F1B9-B7E0-DC9D58B0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096F8C1-B2AA-1083-43E3-A7D54E4ED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FCCC8CE-56C4-25A7-E4EA-8A073AA9D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6FAD6DA-1C04-FF52-83CA-9B47C9F88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E8F3942-3847-D581-A7DC-424A3DFF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2512A7A-8C24-C344-5822-781EBE7E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22F34D1-B1C9-B8D2-02A0-B45B9465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66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F64925-A2B3-7F92-033F-67205351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CDBEC-75F9-853D-E45A-C1419E3A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6B923A-4A3E-1C25-7CC4-8E7F4A15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BE227D4-DE2C-5D59-EFB2-878521A6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09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ADFDFD1-D873-8AAF-133B-30AAA732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73BF62B-F4B8-E388-C5F4-3E850F34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58D76F-5557-3D6C-4AE5-AABC689B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62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44F8F0-B544-EF35-BE5D-05AD46DE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3B91B6-C77D-F6D5-6BEF-C2A16A53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A915A8-436D-CBB9-FBE7-62EA37E36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E2CFE5-B92E-FF4F-4D03-FA55752A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32DEA1-8A22-6944-4120-EF4EC023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548E83-41FE-D797-B48A-6759C927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08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AEFC98-4D6D-75E4-93BB-C9901C91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3513845-FC52-1DCD-12BA-77775E306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2AC70F-3901-7326-9A9B-5EBB0089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1D07E7-BF4E-48FD-657C-6215E8AD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884DBF-B41A-DB3C-1792-EC034D7E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0E322D7-3053-C7F9-00D2-1A364097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68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81D0952-2C80-F836-0DE8-4AA1DC80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A30C9A-631C-FB7E-8FAE-B25638550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95C975-2FEF-5CFC-06CD-06AC2E03C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E4F416-B086-4B40-837F-7D15FD704674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3AF77F-5A67-C695-E972-802A7D365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03C28D-5A9F-2F47-D3BE-12F0FAE2E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1565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7C8BA1-BA87-09EA-8F45-DC80AB80B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04B424-A819-CD0E-86D9-867DF251C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Artbildning </a:t>
            </a:r>
          </a:p>
        </p:txBody>
      </p:sp>
    </p:spTree>
    <p:extLst>
      <p:ext uri="{BB962C8B-B14F-4D97-AF65-F5344CB8AC3E}">
        <p14:creationId xmlns:p14="http://schemas.microsoft.com/office/powerpoint/2010/main" val="66608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E46F66-6238-594B-86F8-B20DA49E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Artbildning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09A8D3-88DF-03B8-8285-4BE227FD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Evolution hos en population kan ge upphov till förändring inom en art – </a:t>
            </a:r>
            <a:r>
              <a:rPr lang="sv-SE" i="1" dirty="0"/>
              <a:t>artbildning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Geografisk isolering</a:t>
            </a:r>
          </a:p>
          <a:p>
            <a:pPr lvl="1"/>
            <a:r>
              <a:rPr lang="sv-SE" dirty="0"/>
              <a:t>Öar </a:t>
            </a:r>
          </a:p>
          <a:p>
            <a:pPr lvl="1"/>
            <a:r>
              <a:rPr lang="sv-SE" dirty="0"/>
              <a:t>Artisolerande mekanismer </a:t>
            </a:r>
          </a:p>
          <a:p>
            <a:pPr lvl="1"/>
            <a:r>
              <a:rPr lang="sv-SE" dirty="0"/>
              <a:t>Plats </a:t>
            </a:r>
          </a:p>
          <a:p>
            <a:pPr lvl="1"/>
            <a:r>
              <a:rPr lang="sv-SE" dirty="0"/>
              <a:t>Tid </a:t>
            </a:r>
          </a:p>
          <a:p>
            <a:r>
              <a:rPr lang="sv-SE" dirty="0"/>
              <a:t>Divergent Evolution </a:t>
            </a:r>
          </a:p>
        </p:txBody>
      </p:sp>
    </p:spTree>
    <p:extLst>
      <p:ext uri="{BB962C8B-B14F-4D97-AF65-F5344CB8AC3E}">
        <p14:creationId xmlns:p14="http://schemas.microsoft.com/office/powerpoint/2010/main" val="107249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E353D4-3BE8-17C1-D1CA-B7888D5C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Divergent Evolution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1C337-6554-6930-B4C1-F74CD9CE9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Isolering inom en art leder till selektionen av olika egenskaper som leder till nya arter </a:t>
            </a:r>
          </a:p>
        </p:txBody>
      </p:sp>
      <p:pic>
        <p:nvPicPr>
          <p:cNvPr id="5126" name="Picture 6" descr="alt title">
            <a:extLst>
              <a:ext uri="{FF2B5EF4-FFF2-40B4-BE49-F238E27FC236}">
                <a16:creationId xmlns:a16="http://schemas.microsoft.com/office/drawing/2014/main" id="{C5B705B3-B0CE-1ABC-5BE1-14443504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94" y="2947988"/>
            <a:ext cx="8501211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5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8D734-A1C3-DAC1-6E46-54370DE4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Geografisk Isolering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36BF44-62CA-812C-E430-47BFF7943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7232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När en population splittras i två eller flera populationer tack vare en geografisk barriär </a:t>
            </a:r>
          </a:p>
          <a:p>
            <a:pPr lvl="1"/>
            <a:r>
              <a:rPr lang="sv-SE" dirty="0"/>
              <a:t>Bergskedja </a:t>
            </a:r>
          </a:p>
          <a:p>
            <a:pPr lvl="1"/>
            <a:r>
              <a:rPr lang="sv-SE" dirty="0"/>
              <a:t>Ett hav </a:t>
            </a:r>
          </a:p>
          <a:p>
            <a:pPr lvl="1"/>
            <a:r>
              <a:rPr lang="sv-SE" dirty="0"/>
              <a:t>Inlandsis </a:t>
            </a:r>
          </a:p>
          <a:p>
            <a:r>
              <a:rPr lang="sv-SE" dirty="0"/>
              <a:t>Barriären hindrar utbyte av gener mellan grupper </a:t>
            </a:r>
          </a:p>
          <a:p>
            <a:r>
              <a:rPr lang="sv-SE" dirty="0"/>
              <a:t>Grupper utvecklar oberoende av varandra och anpassar sig till sin miljö – </a:t>
            </a:r>
            <a:r>
              <a:rPr lang="sv-SE" i="1" dirty="0" err="1"/>
              <a:t>allopatrisk</a:t>
            </a:r>
            <a:r>
              <a:rPr lang="sv-SE" i="1" dirty="0"/>
              <a:t> artbildning 	 </a:t>
            </a:r>
            <a:endParaRPr lang="sv-SE" dirty="0"/>
          </a:p>
          <a:p>
            <a:endParaRPr lang="sv-SE" dirty="0"/>
          </a:p>
        </p:txBody>
      </p:sp>
      <p:pic>
        <p:nvPicPr>
          <p:cNvPr id="1026" name="Picture 2" descr="What are Allopatric and Sympatric Speciation?">
            <a:extLst>
              <a:ext uri="{FF2B5EF4-FFF2-40B4-BE49-F238E27FC236}">
                <a16:creationId xmlns:a16="http://schemas.microsoft.com/office/drawing/2014/main" id="{80E0DBD3-2C04-C4C1-231F-34773C1B2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5"/>
          <a:stretch/>
        </p:blipFill>
        <p:spPr bwMode="auto">
          <a:xfrm>
            <a:off x="7181746" y="3614017"/>
            <a:ext cx="4807299" cy="31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at are Allopatric and Sympatric Speciation?">
            <a:extLst>
              <a:ext uri="{FF2B5EF4-FFF2-40B4-BE49-F238E27FC236}">
                <a16:creationId xmlns:a16="http://schemas.microsoft.com/office/drawing/2014/main" id="{556CBE60-A723-6E9B-ECD3-A256E69C2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5"/>
          <a:stretch/>
        </p:blipFill>
        <p:spPr bwMode="auto">
          <a:xfrm>
            <a:off x="7181746" y="219472"/>
            <a:ext cx="4807299" cy="31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Facts About the Grand Canyon You Never… | National Park Foundation">
            <a:extLst>
              <a:ext uri="{FF2B5EF4-FFF2-40B4-BE49-F238E27FC236}">
                <a16:creationId xmlns:a16="http://schemas.microsoft.com/office/drawing/2014/main" id="{FB6A9C43-F071-F417-4516-66684892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71" y="2106721"/>
            <a:ext cx="5006848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70416-05FC-D547-8DCF-E5A9494A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7D769F-A5D6-2615-D5AA-7AFDCC85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832695"/>
            <a:ext cx="9412224" cy="4931791"/>
          </a:xfrm>
        </p:spPr>
        <p:txBody>
          <a:bodyPr>
            <a:normAutofit/>
          </a:bodyPr>
          <a:lstStyle/>
          <a:p>
            <a:r>
              <a:rPr lang="sv-SE" dirty="0"/>
              <a:t>Individer från population A flyger eller simmar till första ön </a:t>
            </a:r>
          </a:p>
          <a:p>
            <a:r>
              <a:rPr lang="sv-SE" dirty="0"/>
              <a:t>Nya miljökrav än på fastland och då utvecklades population B </a:t>
            </a:r>
          </a:p>
          <a:p>
            <a:r>
              <a:rPr lang="sv-SE" dirty="0"/>
              <a:t>Individer från population B flyger eller simmar till nästa ön </a:t>
            </a:r>
          </a:p>
          <a:p>
            <a:r>
              <a:rPr lang="sv-SE" dirty="0"/>
              <a:t>Nya egenskaper selekterades fram och population C bildades </a:t>
            </a:r>
          </a:p>
          <a:p>
            <a:r>
              <a:rPr lang="sv-SE" dirty="0"/>
              <a:t>Population C har förändrat så mycket att de kan inte längre fortplanta sig med population B</a:t>
            </a:r>
          </a:p>
          <a:p>
            <a:r>
              <a:rPr lang="sv-SE" dirty="0"/>
              <a:t>Arter B och C är så kallade </a:t>
            </a:r>
            <a:r>
              <a:rPr lang="sv-SE" i="1" dirty="0"/>
              <a:t>endemiska</a:t>
            </a:r>
            <a:r>
              <a:rPr lang="sv-SE" dirty="0"/>
              <a:t> för ögruppen</a:t>
            </a:r>
          </a:p>
          <a:p>
            <a:pPr lvl="1"/>
            <a:r>
              <a:rPr lang="sv-SE" dirty="0"/>
              <a:t>Arten bara finns inom ett visst område </a:t>
            </a:r>
          </a:p>
        </p:txBody>
      </p:sp>
      <p:pic>
        <p:nvPicPr>
          <p:cNvPr id="4" name="Platshållare för innehåll 4" descr="En bild som visar text, bok, hylla, skärmbild&#10;&#10;Automatiskt genererad beskrivning">
            <a:extLst>
              <a:ext uri="{FF2B5EF4-FFF2-40B4-BE49-F238E27FC236}">
                <a16:creationId xmlns:a16="http://schemas.microsoft.com/office/drawing/2014/main" id="{BD650F36-8B5F-684C-68CE-CC10DF4DB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-1"/>
            <a:ext cx="2316480" cy="69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AAC37-81A0-CEC1-2F62-3A6CEFD8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Artisolerande Mekanismer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12AE08-6F36-B859-9B0F-3F7A7C21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Individer från olika arter inte kan fortplanta sig med varandra </a:t>
            </a:r>
          </a:p>
          <a:p>
            <a:pPr lvl="1"/>
            <a:r>
              <a:rPr lang="sv-SE" dirty="0"/>
              <a:t>Olika könsorgan</a:t>
            </a:r>
          </a:p>
          <a:p>
            <a:pPr lvl="1"/>
            <a:r>
              <a:rPr lang="sv-SE" dirty="0"/>
              <a:t>Olika könsceller</a:t>
            </a:r>
          </a:p>
          <a:p>
            <a:pPr lvl="1"/>
            <a:r>
              <a:rPr lang="sv-SE" dirty="0"/>
              <a:t>Olika kromosomuppsättningar </a:t>
            </a:r>
          </a:p>
          <a:p>
            <a:pPr lvl="1"/>
            <a:r>
              <a:rPr lang="sv-SE" dirty="0"/>
              <a:t>Olika utseende </a:t>
            </a:r>
          </a:p>
          <a:p>
            <a:pPr lvl="1"/>
            <a:r>
              <a:rPr lang="sv-SE" dirty="0"/>
              <a:t>Olika beteende (sång / låtar, dofter / feromoner)</a:t>
            </a:r>
          </a:p>
          <a:p>
            <a:r>
              <a:rPr lang="sv-SE" dirty="0"/>
              <a:t>Om individer från olika arter får avkomma kallas det för </a:t>
            </a:r>
            <a:r>
              <a:rPr lang="sv-SE" i="1" dirty="0"/>
              <a:t>hybrid</a:t>
            </a:r>
            <a:endParaRPr lang="sv-SE" dirty="0"/>
          </a:p>
          <a:p>
            <a:pPr lvl="1"/>
            <a:r>
              <a:rPr lang="sv-SE" dirty="0"/>
              <a:t>Hybrider brukar vara sterila på grund av att kromosomerna inte uppdelas på rätt sätt </a:t>
            </a:r>
          </a:p>
          <a:p>
            <a:r>
              <a:rPr lang="sv-SE" dirty="0"/>
              <a:t>Att försöka para sig med en annan art slösar bort könsceller, energi, och tid</a:t>
            </a:r>
          </a:p>
        </p:txBody>
      </p:sp>
    </p:spTree>
    <p:extLst>
      <p:ext uri="{BB962C8B-B14F-4D97-AF65-F5344CB8AC3E}">
        <p14:creationId xmlns:p14="http://schemas.microsoft.com/office/powerpoint/2010/main" val="38812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D02889-D70E-699A-003A-FB0DE627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Plats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97C0EC-CC81-FFFB-7AE1-E988589B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undvika hybridparning kan närstående arter para sig vid olika platser: </a:t>
            </a:r>
          </a:p>
          <a:p>
            <a:pPr lvl="1"/>
            <a:r>
              <a:rPr lang="sv-SE" dirty="0"/>
              <a:t>Nära strandkanten, djupt och öppet vatten, vegetation, osv </a:t>
            </a:r>
          </a:p>
        </p:txBody>
      </p:sp>
      <p:pic>
        <p:nvPicPr>
          <p:cNvPr id="2052" name="Picture 4" descr="9789151112374 by Smakprov Media AB - Issuu">
            <a:extLst>
              <a:ext uri="{FF2B5EF4-FFF2-40B4-BE49-F238E27FC236}">
                <a16:creationId xmlns:a16="http://schemas.microsoft.com/office/drawing/2014/main" id="{E7133DF1-5C1A-5DF7-7AB7-E4EF9E86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114654"/>
            <a:ext cx="5090044" cy="35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0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72ACB-9558-EC3A-7CE6-847F85CC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89AE16-5B2B-CDF7-6A4A-A15C83E9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undvika hybridparning kan närstående arter para sig vid olika tidpunkter </a:t>
            </a:r>
          </a:p>
        </p:txBody>
      </p:sp>
      <p:pic>
        <p:nvPicPr>
          <p:cNvPr id="3074" name="Picture 2" descr="torsk – Store norske leksikon">
            <a:extLst>
              <a:ext uri="{FF2B5EF4-FFF2-40B4-BE49-F238E27FC236}">
                <a16:creationId xmlns:a16="http://schemas.microsoft.com/office/drawing/2014/main" id="{2E0AFADA-32D3-76EE-D39F-49135CC6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2890670"/>
            <a:ext cx="8658225" cy="32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4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A6CC90-8DB5-71F3-0F8F-FD4F62D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Konvergent Evolution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FD1334-054F-6673-D8CA-743BF3019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Liknande genetiska eller morfologiska strukturer utvecklas oberoende av varandra hos olika icke-närbesläktade organismer </a:t>
            </a:r>
          </a:p>
          <a:p>
            <a:r>
              <a:rPr lang="sv-SE" dirty="0"/>
              <a:t>Likartade strukturer utvecklats från skilda utgångspunkter </a:t>
            </a:r>
          </a:p>
          <a:p>
            <a:endParaRPr lang="sv-SE" dirty="0"/>
          </a:p>
        </p:txBody>
      </p:sp>
      <p:pic>
        <p:nvPicPr>
          <p:cNvPr id="4098" name="Picture 2" descr="Convergent Evolution - an overview | ScienceDirect Topics">
            <a:extLst>
              <a:ext uri="{FF2B5EF4-FFF2-40B4-BE49-F238E27FC236}">
                <a16:creationId xmlns:a16="http://schemas.microsoft.com/office/drawing/2014/main" id="{6775DCEB-45E0-BF7A-C0BD-D6FD2A15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318</Words>
  <Application>Microsoft Office PowerPoint</Application>
  <PresentationFormat>Bredbild</PresentationFormat>
  <Paragraphs>50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Biologi 1</vt:lpstr>
      <vt:lpstr>Artbildning </vt:lpstr>
      <vt:lpstr>Divergent Evolution </vt:lpstr>
      <vt:lpstr>Geografisk Isolering </vt:lpstr>
      <vt:lpstr>Öar </vt:lpstr>
      <vt:lpstr>Artisolerande Mekanismer </vt:lpstr>
      <vt:lpstr>Plats </vt:lpstr>
      <vt:lpstr>Tid </vt:lpstr>
      <vt:lpstr>Konvergent Evolution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2025-02-09T13:40:20Z</dcterms:created>
  <dcterms:modified xsi:type="dcterms:W3CDTF">2025-12-03T07:09:36Z</dcterms:modified>
</cp:coreProperties>
</file>